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61" r:id="rId3"/>
    <p:sldId id="262" r:id="rId4"/>
    <p:sldId id="263" r:id="rId5"/>
    <p:sldId id="271" r:id="rId6"/>
    <p:sldId id="272" r:id="rId7"/>
    <p:sldId id="273" r:id="rId8"/>
    <p:sldId id="270" r:id="rId9"/>
    <p:sldId id="264" r:id="rId10"/>
    <p:sldId id="257" r:id="rId11"/>
    <p:sldId id="269" r:id="rId12"/>
    <p:sldId id="265" r:id="rId13"/>
    <p:sldId id="275" r:id="rId14"/>
    <p:sldId id="266" r:id="rId15"/>
    <p:sldId id="276" r:id="rId16"/>
    <p:sldId id="259" r:id="rId17"/>
    <p:sldId id="268" r:id="rId18"/>
    <p:sldId id="267" r:id="rId19"/>
    <p:sldId id="274" r:id="rId20"/>
    <p:sldId id="278" r:id="rId21"/>
    <p:sldId id="258"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14" autoAdjust="0"/>
    <p:restoredTop sz="94660"/>
  </p:normalViewPr>
  <p:slideViewPr>
    <p:cSldViewPr snapToGrid="0">
      <p:cViewPr varScale="1">
        <p:scale>
          <a:sx n="91" d="100"/>
          <a:sy n="91" d="100"/>
        </p:scale>
        <p:origin x="-1404" y="-11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a:xfrm>
            <a:off x="2743973" y="5870576"/>
            <a:ext cx="3932137" cy="377825"/>
          </a:xfrm>
        </p:spPr>
        <p:txBody>
          <a:bodyPr/>
          <a:lstStyle/>
          <a:p>
            <a:endParaRPr lang="en-US" dirty="0"/>
          </a:p>
        </p:txBody>
      </p:sp>
      <p:sp>
        <p:nvSpPr>
          <p:cNvPr id="6" name="Slide Number Placeholder 5"/>
          <p:cNvSpPr>
            <a:spLocks noGrp="1"/>
          </p:cNvSpPr>
          <p:nvPr>
            <p:ph type="sldNum" sz="quarter" idx="12"/>
          </p:nvPr>
        </p:nvSpPr>
        <p:spPr>
          <a:xfrm>
            <a:off x="8040685" y="5870576"/>
            <a:ext cx="417516"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00574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81276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30466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6"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3912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92297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2" name="TextBox 11"/>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88873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57907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743524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19612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79886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99245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773642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65846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396094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2944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82387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1295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8/6/2018</a:t>
            </a:fld>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11716767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Nebular Hypothesis </a:t>
            </a:r>
            <a:r>
              <a:rPr lang="en-US" dirty="0" err="1" smtClean="0"/>
              <a:t>THeory</a:t>
            </a:r>
            <a:endParaRPr lang="en-US" dirty="0"/>
          </a:p>
        </p:txBody>
      </p:sp>
      <p:sp>
        <p:nvSpPr>
          <p:cNvPr id="3" name="Subtitle 2"/>
          <p:cNvSpPr>
            <a:spLocks noGrp="1"/>
          </p:cNvSpPr>
          <p:nvPr>
            <p:ph type="subTitle" idx="1"/>
          </p:nvPr>
        </p:nvSpPr>
        <p:spPr/>
        <p:txBody>
          <a:bodyPr/>
          <a:lstStyle/>
          <a:p>
            <a:r>
              <a:rPr lang="en-US" dirty="0" smtClean="0"/>
              <a:t>Objective: explain how solar systems, like ours, were created.</a:t>
            </a:r>
            <a:endParaRPr lang="en-US" dirty="0"/>
          </a:p>
        </p:txBody>
      </p:sp>
    </p:spTree>
    <p:extLst>
      <p:ext uri="{BB962C8B-B14F-4D97-AF65-F5344CB8AC3E}">
        <p14:creationId xmlns:p14="http://schemas.microsoft.com/office/powerpoint/2010/main" xmlns="" val="2815476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67186" y="1237950"/>
            <a:ext cx="5352428" cy="5620050"/>
          </a:xfrm>
        </p:spPr>
      </p:pic>
      <p:sp>
        <p:nvSpPr>
          <p:cNvPr id="2" name="Title 1"/>
          <p:cNvSpPr>
            <a:spLocks noGrp="1"/>
          </p:cNvSpPr>
          <p:nvPr>
            <p:ph type="title"/>
          </p:nvPr>
        </p:nvSpPr>
        <p:spPr>
          <a:xfrm>
            <a:off x="457200" y="360219"/>
            <a:ext cx="7772400" cy="945639"/>
          </a:xfrm>
        </p:spPr>
        <p:txBody>
          <a:bodyPr/>
          <a:lstStyle/>
          <a:p>
            <a:r>
              <a:rPr lang="en-US" dirty="0" smtClean="0"/>
              <a:t>Protoplanetary Disk</a:t>
            </a:r>
            <a:endParaRPr lang="en-US" dirty="0"/>
          </a:p>
        </p:txBody>
      </p:sp>
    </p:spTree>
    <p:extLst>
      <p:ext uri="{BB962C8B-B14F-4D97-AF65-F5344CB8AC3E}">
        <p14:creationId xmlns:p14="http://schemas.microsoft.com/office/powerpoint/2010/main" xmlns="" val="4112415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Protoplanetary Disk</a:t>
            </a:r>
            <a:endParaRPr lang="en-US" dirty="0"/>
          </a:p>
        </p:txBody>
      </p:sp>
      <p:pic>
        <p:nvPicPr>
          <p:cNvPr id="4" name="Content Placeholder 3"/>
          <p:cNvPicPr>
            <a:picLocks noGrp="1" noChangeAspect="1"/>
          </p:cNvPicPr>
          <p:nvPr>
            <p:ph idx="1"/>
          </p:nvPr>
        </p:nvPicPr>
        <p:blipFill rotWithShape="1">
          <a:blip r:embed="rId2"/>
          <a:srcRect l="9212" r="9260"/>
          <a:stretch/>
        </p:blipFill>
        <p:spPr>
          <a:xfrm>
            <a:off x="4271211" y="2128503"/>
            <a:ext cx="4872789" cy="3988551"/>
          </a:xfrm>
          <a:prstGeom prst="rect">
            <a:avLst/>
          </a:prstGeom>
        </p:spPr>
      </p:pic>
      <p:pic>
        <p:nvPicPr>
          <p:cNvPr id="5" name="Picture 4"/>
          <p:cNvPicPr>
            <a:picLocks noChangeAspect="1"/>
          </p:cNvPicPr>
          <p:nvPr/>
        </p:nvPicPr>
        <p:blipFill>
          <a:blip r:embed="rId3"/>
          <a:stretch>
            <a:fillRect/>
          </a:stretch>
        </p:blipFill>
        <p:spPr>
          <a:xfrm>
            <a:off x="0" y="2128504"/>
            <a:ext cx="4985689" cy="3988551"/>
          </a:xfrm>
          <a:prstGeom prst="rect">
            <a:avLst/>
          </a:prstGeom>
        </p:spPr>
      </p:pic>
      <p:sp>
        <p:nvSpPr>
          <p:cNvPr id="6" name="TextBox 5"/>
          <p:cNvSpPr txBox="1"/>
          <p:nvPr/>
        </p:nvSpPr>
        <p:spPr>
          <a:xfrm>
            <a:off x="933450" y="2533650"/>
            <a:ext cx="1598964" cy="369332"/>
          </a:xfrm>
          <a:prstGeom prst="rect">
            <a:avLst/>
          </a:prstGeom>
          <a:noFill/>
        </p:spPr>
        <p:txBody>
          <a:bodyPr wrap="none" rtlCol="0">
            <a:spAutoFit/>
          </a:bodyPr>
          <a:lstStyle/>
          <a:p>
            <a:r>
              <a:rPr lang="en-US" dirty="0" smtClean="0"/>
              <a:t>Side (</a:t>
            </a:r>
            <a:r>
              <a:rPr lang="en-US" dirty="0" err="1" smtClean="0"/>
              <a:t>ish</a:t>
            </a:r>
            <a:r>
              <a:rPr lang="en-US" dirty="0" smtClean="0"/>
              <a:t>) view)</a:t>
            </a:r>
            <a:endParaRPr lang="en-US" dirty="0"/>
          </a:p>
        </p:txBody>
      </p:sp>
      <p:sp>
        <p:nvSpPr>
          <p:cNvPr id="7" name="TextBox 6"/>
          <p:cNvSpPr txBox="1"/>
          <p:nvPr/>
        </p:nvSpPr>
        <p:spPr>
          <a:xfrm>
            <a:off x="5003503" y="5029200"/>
            <a:ext cx="1036630" cy="369332"/>
          </a:xfrm>
          <a:prstGeom prst="rect">
            <a:avLst/>
          </a:prstGeom>
          <a:noFill/>
        </p:spPr>
        <p:txBody>
          <a:bodyPr wrap="none" rtlCol="0">
            <a:spAutoFit/>
          </a:bodyPr>
          <a:lstStyle/>
          <a:p>
            <a:r>
              <a:rPr lang="en-US" dirty="0" smtClean="0"/>
              <a:t>Top View</a:t>
            </a:r>
            <a:endParaRPr lang="en-US" dirty="0"/>
          </a:p>
        </p:txBody>
      </p:sp>
    </p:spTree>
    <p:extLst>
      <p:ext uri="{BB962C8B-B14F-4D97-AF65-F5344CB8AC3E}">
        <p14:creationId xmlns:p14="http://schemas.microsoft.com/office/powerpoint/2010/main" xmlns="" val="3430297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969"/>
            <a:ext cx="7772400" cy="822157"/>
          </a:xfrm>
        </p:spPr>
        <p:txBody>
          <a:bodyPr/>
          <a:lstStyle/>
          <a:p>
            <a:r>
              <a:rPr lang="en-US" dirty="0" smtClean="0"/>
              <a:t>Step 3: Formation of </a:t>
            </a:r>
            <a:r>
              <a:rPr lang="en-US" dirty="0" err="1" smtClean="0"/>
              <a:t>Planetesimals</a:t>
            </a:r>
            <a:endParaRPr lang="en-US" dirty="0"/>
          </a:p>
        </p:txBody>
      </p:sp>
      <p:sp>
        <p:nvSpPr>
          <p:cNvPr id="3" name="Content Placeholder 2"/>
          <p:cNvSpPr>
            <a:spLocks noGrp="1"/>
          </p:cNvSpPr>
          <p:nvPr>
            <p:ph idx="1"/>
          </p:nvPr>
        </p:nvSpPr>
        <p:spPr>
          <a:xfrm>
            <a:off x="457200" y="1094875"/>
            <a:ext cx="8229600" cy="5402178"/>
          </a:xfrm>
        </p:spPr>
        <p:txBody>
          <a:bodyPr>
            <a:normAutofit fontScale="92500" lnSpcReduction="10000"/>
          </a:bodyPr>
          <a:lstStyle/>
          <a:p>
            <a:r>
              <a:rPr lang="en-US" sz="2800" dirty="0" smtClean="0"/>
              <a:t>Protoplanetary disks rotate and when they do they give atoms energy.</a:t>
            </a:r>
          </a:p>
          <a:p>
            <a:r>
              <a:rPr lang="en-US" sz="2800" dirty="0" smtClean="0"/>
              <a:t>These atoms affect one another, collecting into larger and more dense clouds because each have their own gravity.</a:t>
            </a:r>
          </a:p>
          <a:p>
            <a:r>
              <a:rPr lang="en-US" sz="2800" dirty="0" smtClean="0"/>
              <a:t>The </a:t>
            </a:r>
            <a:r>
              <a:rPr lang="en-US" sz="2800" u="sng" dirty="0" smtClean="0"/>
              <a:t>atoms in the center of the protoplanetary disk eventually collapse to form the system’s central star, called a </a:t>
            </a:r>
            <a:r>
              <a:rPr lang="en-US" sz="2800" b="1" u="sng" dirty="0" err="1" smtClean="0"/>
              <a:t>protosun</a:t>
            </a:r>
            <a:r>
              <a:rPr lang="en-US" sz="2800" dirty="0" smtClean="0"/>
              <a:t>.</a:t>
            </a:r>
          </a:p>
          <a:p>
            <a:r>
              <a:rPr lang="en-US" sz="2800" dirty="0" smtClean="0"/>
              <a:t>The </a:t>
            </a:r>
            <a:r>
              <a:rPr lang="en-US" sz="2800" u="sng" dirty="0" smtClean="0"/>
              <a:t>atoms in the cloud-disk orbiting the center eventually form </a:t>
            </a:r>
            <a:r>
              <a:rPr lang="en-US" sz="2800" u="sng" dirty="0" err="1" smtClean="0"/>
              <a:t>planetesimals</a:t>
            </a:r>
            <a:r>
              <a:rPr lang="en-US" sz="2800" u="sng" dirty="0" smtClean="0"/>
              <a:t> through the process of </a:t>
            </a:r>
            <a:r>
              <a:rPr lang="en-US" sz="2800" b="1" u="sng" dirty="0" smtClean="0"/>
              <a:t>accretion</a:t>
            </a:r>
            <a:r>
              <a:rPr lang="en-US" sz="2800" dirty="0" smtClean="0"/>
              <a:t>.</a:t>
            </a:r>
          </a:p>
          <a:p>
            <a:pPr lvl="1"/>
            <a:r>
              <a:rPr lang="en-US" sz="2600" dirty="0" smtClean="0"/>
              <a:t>Accretion is the process of mass gathering more mass through gravitational pull.</a:t>
            </a:r>
          </a:p>
          <a:p>
            <a:r>
              <a:rPr lang="en-US" sz="2800" dirty="0" smtClean="0"/>
              <a:t>There is believed to have been over a billion </a:t>
            </a:r>
            <a:r>
              <a:rPr lang="en-US" sz="2800" dirty="0" err="1" smtClean="0"/>
              <a:t>planetesimals</a:t>
            </a:r>
            <a:r>
              <a:rPr lang="en-US" sz="2800" dirty="0" smtClean="0"/>
              <a:t> when our solar system was created. </a:t>
            </a:r>
            <a:endParaRPr lang="en-US" sz="2800" dirty="0"/>
          </a:p>
        </p:txBody>
      </p:sp>
    </p:spTree>
    <p:extLst>
      <p:ext uri="{BB962C8B-B14F-4D97-AF65-F5344CB8AC3E}">
        <p14:creationId xmlns:p14="http://schemas.microsoft.com/office/powerpoint/2010/main" xmlns="" val="3245804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Accretion forming a </a:t>
            </a:r>
            <a:r>
              <a:rPr lang="en-US" dirty="0" err="1" smtClean="0"/>
              <a:t>planetesimal</a:t>
            </a:r>
            <a:endParaRPr lang="en-US" dirty="0"/>
          </a:p>
        </p:txBody>
      </p:sp>
      <p:pic>
        <p:nvPicPr>
          <p:cNvPr id="4" name="Picture 3"/>
          <p:cNvPicPr>
            <a:picLocks noChangeAspect="1"/>
          </p:cNvPicPr>
          <p:nvPr/>
        </p:nvPicPr>
        <p:blipFill>
          <a:blip r:embed="rId2"/>
          <a:stretch>
            <a:fillRect/>
          </a:stretch>
        </p:blipFill>
        <p:spPr>
          <a:xfrm>
            <a:off x="1295400" y="2142068"/>
            <a:ext cx="6096000" cy="4391025"/>
          </a:xfrm>
          <a:prstGeom prst="rect">
            <a:avLst/>
          </a:prstGeom>
        </p:spPr>
      </p:pic>
    </p:spTree>
    <p:extLst>
      <p:ext uri="{BB962C8B-B14F-4D97-AF65-F5344CB8AC3E}">
        <p14:creationId xmlns:p14="http://schemas.microsoft.com/office/powerpoint/2010/main" xmlns="" val="2861223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Formation of </a:t>
            </a:r>
            <a:r>
              <a:rPr lang="en-US" dirty="0" err="1" smtClean="0"/>
              <a:t>Protoplanets</a:t>
            </a:r>
            <a:endParaRPr lang="en-US" dirty="0"/>
          </a:p>
        </p:txBody>
      </p:sp>
      <p:sp>
        <p:nvSpPr>
          <p:cNvPr id="3" name="Content Placeholder 2"/>
          <p:cNvSpPr>
            <a:spLocks noGrp="1"/>
          </p:cNvSpPr>
          <p:nvPr>
            <p:ph idx="1"/>
          </p:nvPr>
        </p:nvSpPr>
        <p:spPr>
          <a:xfrm>
            <a:off x="457200" y="1672389"/>
            <a:ext cx="7772400" cy="4608095"/>
          </a:xfrm>
        </p:spPr>
        <p:txBody>
          <a:bodyPr>
            <a:noAutofit/>
          </a:bodyPr>
          <a:lstStyle/>
          <a:p>
            <a:r>
              <a:rPr lang="en-US" sz="2400" u="sng" dirty="0" smtClean="0"/>
              <a:t>Given enough time and collisions, </a:t>
            </a:r>
            <a:r>
              <a:rPr lang="en-US" sz="2400" u="sng" dirty="0" err="1" smtClean="0"/>
              <a:t>planetesimals</a:t>
            </a:r>
            <a:r>
              <a:rPr lang="en-US" sz="2400" u="sng" dirty="0" smtClean="0"/>
              <a:t> combine into fewer and larger </a:t>
            </a:r>
            <a:r>
              <a:rPr lang="en-US" sz="2400" u="sng" dirty="0" err="1" smtClean="0"/>
              <a:t>protoplanets</a:t>
            </a:r>
            <a:r>
              <a:rPr lang="en-US" sz="2400" dirty="0" smtClean="0"/>
              <a:t>. </a:t>
            </a:r>
          </a:p>
          <a:p>
            <a:r>
              <a:rPr lang="en-US" sz="2400" u="sng" dirty="0" smtClean="0"/>
              <a:t>A </a:t>
            </a:r>
            <a:r>
              <a:rPr lang="en-US" sz="2400" u="sng" dirty="0" err="1"/>
              <a:t>protoplanet</a:t>
            </a:r>
            <a:r>
              <a:rPr lang="en-US" sz="2400" u="sng" dirty="0"/>
              <a:t> is a large planetary </a:t>
            </a:r>
            <a:r>
              <a:rPr lang="en-US" sz="2400" u="sng" dirty="0" smtClean="0"/>
              <a:t>embryo (baby planet) </a:t>
            </a:r>
            <a:r>
              <a:rPr lang="en-US" sz="2400" u="sng" dirty="0"/>
              <a:t>that originated within a protoplanetary disc and has undergone internal melting to produce a differentiated </a:t>
            </a:r>
            <a:r>
              <a:rPr lang="en-US" sz="2400" u="sng" dirty="0" smtClean="0"/>
              <a:t>interior.</a:t>
            </a:r>
          </a:p>
          <a:p>
            <a:r>
              <a:rPr lang="en-US" sz="2400" dirty="0" err="1" smtClean="0"/>
              <a:t>Protoplanets</a:t>
            </a:r>
            <a:r>
              <a:rPr lang="en-US" sz="2400" dirty="0" smtClean="0"/>
              <a:t> have various diameters, masses, densities, and compositions based upon where they form.</a:t>
            </a:r>
          </a:p>
          <a:p>
            <a:r>
              <a:rPr lang="en-US" sz="2400" dirty="0" smtClean="0"/>
              <a:t>While the solar system is forming, </a:t>
            </a:r>
            <a:r>
              <a:rPr lang="en-US" sz="2400" dirty="0" err="1" smtClean="0"/>
              <a:t>protoplanets</a:t>
            </a:r>
            <a:r>
              <a:rPr lang="en-US" sz="2400" dirty="0" smtClean="0"/>
              <a:t> collide with others, forming larger and larger planets.</a:t>
            </a:r>
            <a:endParaRPr lang="en-US" sz="2400" dirty="0"/>
          </a:p>
        </p:txBody>
      </p:sp>
    </p:spTree>
    <p:extLst>
      <p:ext uri="{BB962C8B-B14F-4D97-AF65-F5344CB8AC3E}">
        <p14:creationId xmlns:p14="http://schemas.microsoft.com/office/powerpoint/2010/main" xmlns="" val="2695477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2061" y="60666"/>
            <a:ext cx="4348166" cy="3478533"/>
          </a:xfrm>
          <a:prstGeom prst="rect">
            <a:avLst/>
          </a:prstGeom>
        </p:spPr>
      </p:pic>
      <p:sp>
        <p:nvSpPr>
          <p:cNvPr id="12" name="Rectangle 11"/>
          <p:cNvSpPr/>
          <p:nvPr/>
        </p:nvSpPr>
        <p:spPr>
          <a:xfrm>
            <a:off x="668216" y="5898403"/>
            <a:ext cx="4572000" cy="646331"/>
          </a:xfrm>
          <a:prstGeom prst="rect">
            <a:avLst/>
          </a:prstGeom>
        </p:spPr>
        <p:txBody>
          <a:bodyPr>
            <a:spAutoFit/>
          </a:bodyPr>
          <a:lstStyle/>
          <a:p>
            <a:r>
              <a:rPr lang="en-US" dirty="0"/>
              <a:t>https://i.giphy.com/media/Kd3VTC2F2bISk/giphy.mp4</a:t>
            </a:r>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34907" y="2623610"/>
            <a:ext cx="7449570" cy="4190383"/>
          </a:xfrm>
        </p:spPr>
      </p:pic>
      <p:sp>
        <p:nvSpPr>
          <p:cNvPr id="2" name="Title 1"/>
          <p:cNvSpPr>
            <a:spLocks noGrp="1"/>
          </p:cNvSpPr>
          <p:nvPr>
            <p:ph type="title"/>
          </p:nvPr>
        </p:nvSpPr>
        <p:spPr>
          <a:xfrm>
            <a:off x="668216" y="614005"/>
            <a:ext cx="7772400" cy="1456267"/>
          </a:xfrm>
        </p:spPr>
        <p:txBody>
          <a:bodyPr/>
          <a:lstStyle/>
          <a:p>
            <a:r>
              <a:rPr lang="en-US" dirty="0" smtClean="0"/>
              <a:t>Planets colliding</a:t>
            </a:r>
            <a:endParaRPr lang="en-US" dirty="0"/>
          </a:p>
        </p:txBody>
      </p:sp>
    </p:spTree>
    <p:extLst>
      <p:ext uri="{BB962C8B-B14F-4D97-AF65-F5344CB8AC3E}">
        <p14:creationId xmlns:p14="http://schemas.microsoft.com/office/powerpoint/2010/main" xmlns="" val="755200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Accretion of Earth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5418" y="1716747"/>
            <a:ext cx="4106725" cy="4587800"/>
          </a:xfrm>
        </p:spPr>
      </p:pic>
      <p:sp>
        <p:nvSpPr>
          <p:cNvPr id="5" name="Rectangle 4"/>
          <p:cNvSpPr/>
          <p:nvPr/>
        </p:nvSpPr>
        <p:spPr>
          <a:xfrm>
            <a:off x="4343400" y="1687548"/>
            <a:ext cx="4572000" cy="4708981"/>
          </a:xfrm>
          <a:prstGeom prst="rect">
            <a:avLst/>
          </a:prstGeom>
        </p:spPr>
        <p:txBody>
          <a:bodyPr>
            <a:spAutoFit/>
          </a:bodyPr>
          <a:lstStyle/>
          <a:p>
            <a:r>
              <a:rPr lang="en-US" sz="2000" dirty="0"/>
              <a:t>The Earth formed through accretion, absorbing </a:t>
            </a:r>
            <a:r>
              <a:rPr lang="en-US" sz="2000" dirty="0" err="1"/>
              <a:t>planetisimals</a:t>
            </a:r>
            <a:r>
              <a:rPr lang="en-US" sz="2000" dirty="0"/>
              <a:t> (lumps of rock and ice) through collisions. Did the Earth accrete undifferentiated material that then separated into shell and core – in which case, did the planet reach its present mass before differentiating, or was it a more gradual process? Alternatively, core formation might have happened rapidly inside growing </a:t>
            </a:r>
            <a:r>
              <a:rPr lang="en-US" sz="2000" dirty="0" err="1"/>
              <a:t>planetisimals</a:t>
            </a:r>
            <a:r>
              <a:rPr lang="en-US" sz="2000" dirty="0"/>
              <a:t>, so the Earth’s core is combination of these previously formed cores (photo and text credit: Bill </a:t>
            </a:r>
            <a:r>
              <a:rPr lang="en-US" sz="2000" dirty="0" err="1"/>
              <a:t>Minarik</a:t>
            </a:r>
            <a:r>
              <a:rPr lang="en-US" sz="2000" dirty="0"/>
              <a:t> 2003 </a:t>
            </a:r>
            <a:r>
              <a:rPr lang="en-US" sz="2000" i="1" dirty="0"/>
              <a:t>Nature</a:t>
            </a:r>
            <a:r>
              <a:rPr lang="en-US" sz="2000" dirty="0"/>
              <a:t> News and Views </a:t>
            </a:r>
            <a:r>
              <a:rPr lang="en-US" sz="2000" i="1" dirty="0"/>
              <a:t>Nature</a:t>
            </a:r>
            <a:r>
              <a:rPr lang="en-US" sz="2000" dirty="0"/>
              <a:t> </a:t>
            </a:r>
            <a:r>
              <a:rPr lang="en-US" sz="2000" b="1" dirty="0"/>
              <a:t>422</a:t>
            </a:r>
            <a:r>
              <a:rPr lang="en-US" sz="2000" dirty="0"/>
              <a:t> 126)</a:t>
            </a:r>
          </a:p>
        </p:txBody>
      </p:sp>
    </p:spTree>
    <p:extLst>
      <p:ext uri="{BB962C8B-B14F-4D97-AF65-F5344CB8AC3E}">
        <p14:creationId xmlns:p14="http://schemas.microsoft.com/office/powerpoint/2010/main" xmlns="" val="817970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Collisions of </a:t>
            </a:r>
            <a:r>
              <a:rPr lang="en-US" dirty="0" err="1" smtClean="0"/>
              <a:t>protoplanets</a:t>
            </a:r>
            <a:r>
              <a:rPr lang="en-US" dirty="0" smtClean="0"/>
              <a:t> moving towards stability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4247" y="1901491"/>
            <a:ext cx="8953500" cy="4667250"/>
          </a:xfrm>
          <a:prstGeom prst="rect">
            <a:avLst/>
          </a:prstGeom>
        </p:spPr>
      </p:pic>
    </p:spTree>
    <p:extLst>
      <p:ext uri="{BB962C8B-B14F-4D97-AF65-F5344CB8AC3E}">
        <p14:creationId xmlns:p14="http://schemas.microsoft.com/office/powerpoint/2010/main" xmlns="" val="1994220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325"/>
            <a:ext cx="7772400" cy="779584"/>
          </a:xfrm>
        </p:spPr>
        <p:txBody>
          <a:bodyPr/>
          <a:lstStyle/>
          <a:p>
            <a:r>
              <a:rPr lang="en-US" dirty="0" smtClean="0"/>
              <a:t>Step 5: Cooling into a stable Solar system </a:t>
            </a:r>
            <a:endParaRPr lang="en-US" dirty="0"/>
          </a:p>
        </p:txBody>
      </p:sp>
      <p:sp>
        <p:nvSpPr>
          <p:cNvPr id="3" name="Content Placeholder 2"/>
          <p:cNvSpPr>
            <a:spLocks noGrp="1"/>
          </p:cNvSpPr>
          <p:nvPr>
            <p:ph idx="1"/>
          </p:nvPr>
        </p:nvSpPr>
        <p:spPr>
          <a:xfrm>
            <a:off x="457200" y="1019909"/>
            <a:ext cx="8299938" cy="5621523"/>
          </a:xfrm>
        </p:spPr>
        <p:txBody>
          <a:bodyPr>
            <a:noAutofit/>
          </a:bodyPr>
          <a:lstStyle/>
          <a:p>
            <a:r>
              <a:rPr lang="en-US" sz="2400" dirty="0" smtClean="0"/>
              <a:t>After millions of years of collisions, the matter in the solar system has started to aggregate into fewer and fewer </a:t>
            </a:r>
            <a:r>
              <a:rPr lang="en-US" sz="2400" dirty="0" err="1" smtClean="0"/>
              <a:t>protoplantets</a:t>
            </a:r>
            <a:r>
              <a:rPr lang="en-US" sz="2400" dirty="0" smtClean="0"/>
              <a:t>.</a:t>
            </a:r>
          </a:p>
          <a:p>
            <a:r>
              <a:rPr lang="en-US" sz="2400" dirty="0" smtClean="0"/>
              <a:t>The infant planets </a:t>
            </a:r>
            <a:r>
              <a:rPr lang="en-US" sz="2400" u="sng" dirty="0" smtClean="0"/>
              <a:t>settle into orbits</a:t>
            </a:r>
            <a:r>
              <a:rPr lang="en-US" sz="2400" dirty="0" smtClean="0"/>
              <a:t> around the sun </a:t>
            </a:r>
            <a:r>
              <a:rPr lang="en-US" sz="2400" u="sng" dirty="0" smtClean="0"/>
              <a:t>and start to cool</a:t>
            </a:r>
            <a:r>
              <a:rPr lang="en-US" sz="2400" dirty="0" smtClean="0"/>
              <a:t>.</a:t>
            </a:r>
          </a:p>
          <a:p>
            <a:r>
              <a:rPr lang="en-US" sz="2400" dirty="0" smtClean="0"/>
              <a:t>More transformation happen to the planet depending on what it has been constructed out of, how large the planet has gotten, and most importantly, how close to the sun it is.</a:t>
            </a:r>
          </a:p>
          <a:p>
            <a:r>
              <a:rPr lang="en-US" sz="2400" u="sng" dirty="0" smtClean="0"/>
              <a:t>Planets closer to the sun </a:t>
            </a:r>
            <a:r>
              <a:rPr lang="en-US" sz="2400" dirty="0" smtClean="0"/>
              <a:t>(like us) received a lot more heat and that helps them </a:t>
            </a:r>
            <a:r>
              <a:rPr lang="en-US" sz="2400" u="sng" dirty="0" smtClean="0"/>
              <a:t>form into denser, terrestrial planets</a:t>
            </a:r>
            <a:r>
              <a:rPr lang="en-US" sz="2400" dirty="0" smtClean="0"/>
              <a:t>.</a:t>
            </a:r>
          </a:p>
          <a:p>
            <a:r>
              <a:rPr lang="en-US" sz="2400" u="sng" dirty="0" smtClean="0"/>
              <a:t>Planets farther from the sun </a:t>
            </a:r>
            <a:r>
              <a:rPr lang="en-US" sz="2400" dirty="0" smtClean="0"/>
              <a:t>are cooler and usually less dense, which </a:t>
            </a:r>
            <a:r>
              <a:rPr lang="en-US" sz="2400" u="sng" dirty="0" smtClean="0"/>
              <a:t>form gas giant planets</a:t>
            </a:r>
            <a:r>
              <a:rPr lang="en-US" sz="2400" dirty="0" smtClean="0"/>
              <a:t>.</a:t>
            </a:r>
          </a:p>
          <a:p>
            <a:endParaRPr lang="en-US" sz="2400" dirty="0"/>
          </a:p>
        </p:txBody>
      </p:sp>
    </p:spTree>
    <p:extLst>
      <p:ext uri="{BB962C8B-B14F-4D97-AF65-F5344CB8AC3E}">
        <p14:creationId xmlns:p14="http://schemas.microsoft.com/office/powerpoint/2010/main" xmlns="" val="942901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1"/>
            <a:ext cx="3595977" cy="1456267"/>
          </a:xfrm>
        </p:spPr>
        <p:txBody>
          <a:bodyPr/>
          <a:lstStyle/>
          <a:p>
            <a:r>
              <a:rPr lang="en-US" dirty="0" smtClean="0"/>
              <a:t>Overview of the formation of our solar system</a:t>
            </a:r>
            <a:endParaRPr lang="en-US" dirty="0"/>
          </a:p>
        </p:txBody>
      </p:sp>
      <p:sp>
        <p:nvSpPr>
          <p:cNvPr id="3" name="Content Placeholder 2"/>
          <p:cNvSpPr>
            <a:spLocks noGrp="1"/>
          </p:cNvSpPr>
          <p:nvPr>
            <p:ph idx="1"/>
          </p:nvPr>
        </p:nvSpPr>
        <p:spPr>
          <a:xfrm>
            <a:off x="457200" y="2142068"/>
            <a:ext cx="3448050" cy="3649133"/>
          </a:xfrm>
        </p:spPr>
        <p:txBody>
          <a:bodyPr>
            <a:normAutofit/>
          </a:bodyPr>
          <a:lstStyle/>
          <a:p>
            <a:r>
              <a:rPr lang="en-US" sz="2800" dirty="0" smtClean="0"/>
              <a:t>Starting nearly 9 billion years after the birth of our universe, our solar system started forming over 4 billion years ago.</a:t>
            </a:r>
            <a:endParaRPr lang="en-US" sz="2800" dirty="0"/>
          </a:p>
        </p:txBody>
      </p:sp>
      <p:pic>
        <p:nvPicPr>
          <p:cNvPr id="4" name="Picture 3"/>
          <p:cNvPicPr>
            <a:picLocks noChangeAspect="1"/>
          </p:cNvPicPr>
          <p:nvPr/>
        </p:nvPicPr>
        <p:blipFill>
          <a:blip r:embed="rId2"/>
          <a:stretch>
            <a:fillRect/>
          </a:stretch>
        </p:blipFill>
        <p:spPr>
          <a:xfrm>
            <a:off x="4053177" y="0"/>
            <a:ext cx="5090823" cy="6719887"/>
          </a:xfrm>
          <a:prstGeom prst="rect">
            <a:avLst/>
          </a:prstGeom>
        </p:spPr>
      </p:pic>
    </p:spTree>
    <p:extLst>
      <p:ext uri="{BB962C8B-B14F-4D97-AF65-F5344CB8AC3E}">
        <p14:creationId xmlns:p14="http://schemas.microsoft.com/office/powerpoint/2010/main" xmlns="" val="939924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903"/>
            <a:ext cx="7772400" cy="628995"/>
          </a:xfrm>
        </p:spPr>
        <p:txBody>
          <a:bodyPr/>
          <a:lstStyle/>
          <a:p>
            <a:r>
              <a:rPr lang="en-US" dirty="0" smtClean="0"/>
              <a:t>The Nebular Hypothesis Theory</a:t>
            </a:r>
            <a:endParaRPr lang="en-US" dirty="0"/>
          </a:p>
        </p:txBody>
      </p:sp>
      <p:sp>
        <p:nvSpPr>
          <p:cNvPr id="3" name="Content Placeholder 2"/>
          <p:cNvSpPr>
            <a:spLocks noGrp="1"/>
          </p:cNvSpPr>
          <p:nvPr>
            <p:ph idx="1"/>
          </p:nvPr>
        </p:nvSpPr>
        <p:spPr>
          <a:xfrm>
            <a:off x="457200" y="1023213"/>
            <a:ext cx="4414058" cy="5319398"/>
          </a:xfrm>
        </p:spPr>
        <p:txBody>
          <a:bodyPr>
            <a:normAutofit fontScale="92500" lnSpcReduction="10000"/>
          </a:bodyPr>
          <a:lstStyle/>
          <a:p>
            <a:r>
              <a:rPr lang="en-US" sz="2400" u="sng" dirty="0" smtClean="0"/>
              <a:t>A solar system includes at least one central star</a:t>
            </a:r>
            <a:r>
              <a:rPr lang="en-US" sz="2400" dirty="0" smtClean="0"/>
              <a:t>, various numbers of </a:t>
            </a:r>
            <a:r>
              <a:rPr lang="en-US" sz="2400" u="sng" dirty="0" smtClean="0"/>
              <a:t>planets and their moons</a:t>
            </a:r>
            <a:r>
              <a:rPr lang="en-US" sz="2400" dirty="0" smtClean="0"/>
              <a:t>, </a:t>
            </a:r>
            <a:r>
              <a:rPr lang="en-US" sz="2400" u="sng" dirty="0" smtClean="0"/>
              <a:t>and a variety of other objects (asteroids, meteoroids, comets</a:t>
            </a:r>
            <a:r>
              <a:rPr lang="en-US" sz="2400" dirty="0" smtClean="0"/>
              <a:t>).</a:t>
            </a:r>
          </a:p>
          <a:p>
            <a:r>
              <a:rPr lang="en-US" sz="2400" dirty="0" smtClean="0"/>
              <a:t>The question we’re answering today is: How are solar systems formed under the Big Bang Theory?</a:t>
            </a:r>
          </a:p>
          <a:p>
            <a:r>
              <a:rPr lang="en-US" sz="2400" dirty="0" smtClean="0"/>
              <a:t>The answer to this is (generally speaking) the Nebular Hypothesis Theory.</a:t>
            </a:r>
          </a:p>
          <a:p>
            <a:r>
              <a:rPr lang="en-US" sz="2400" u="sng" dirty="0" smtClean="0"/>
              <a:t>The Nebular Hypothesis Theory states: solar systems are formed out of a rotating cloud of dust and gas.</a:t>
            </a:r>
            <a:endParaRPr lang="en-US" sz="2400" u="sng" dirty="0"/>
          </a:p>
        </p:txBody>
      </p:sp>
      <p:pic>
        <p:nvPicPr>
          <p:cNvPr id="5" name="Picture 4"/>
          <p:cNvPicPr>
            <a:picLocks noChangeAspect="1"/>
          </p:cNvPicPr>
          <p:nvPr/>
        </p:nvPicPr>
        <p:blipFill>
          <a:blip r:embed="rId2"/>
          <a:stretch>
            <a:fillRect/>
          </a:stretch>
        </p:blipFill>
        <p:spPr>
          <a:xfrm rot="5400000">
            <a:off x="4348304" y="1686731"/>
            <a:ext cx="5319398" cy="3992360"/>
          </a:xfrm>
          <a:prstGeom prst="rect">
            <a:avLst/>
          </a:prstGeom>
        </p:spPr>
      </p:pic>
      <p:pic>
        <p:nvPicPr>
          <p:cNvPr id="4" name="Picture 3"/>
          <p:cNvPicPr>
            <a:picLocks noChangeAspect="1"/>
          </p:cNvPicPr>
          <p:nvPr/>
        </p:nvPicPr>
        <p:blipFill>
          <a:blip r:embed="rId3"/>
          <a:stretch>
            <a:fillRect/>
          </a:stretch>
        </p:blipFill>
        <p:spPr>
          <a:xfrm>
            <a:off x="4881197" y="2352502"/>
            <a:ext cx="4253612" cy="2923249"/>
          </a:xfrm>
          <a:prstGeom prst="rect">
            <a:avLst/>
          </a:prstGeom>
        </p:spPr>
      </p:pic>
      <p:sp>
        <p:nvSpPr>
          <p:cNvPr id="6" name="TextBox 5"/>
          <p:cNvSpPr txBox="1"/>
          <p:nvPr/>
        </p:nvSpPr>
        <p:spPr>
          <a:xfrm>
            <a:off x="6533804" y="4796444"/>
            <a:ext cx="1092607" cy="276999"/>
          </a:xfrm>
          <a:prstGeom prst="rect">
            <a:avLst/>
          </a:prstGeom>
          <a:noFill/>
        </p:spPr>
        <p:txBody>
          <a:bodyPr wrap="none" rtlCol="0">
            <a:spAutoFit/>
          </a:bodyPr>
          <a:lstStyle/>
          <a:p>
            <a:r>
              <a:rPr lang="en-US" sz="1200" dirty="0" smtClean="0"/>
              <a:t>Khan academy</a:t>
            </a:r>
            <a:endParaRPr lang="en-US" sz="1200" dirty="0"/>
          </a:p>
        </p:txBody>
      </p:sp>
    </p:spTree>
    <p:extLst>
      <p:ext uri="{BB962C8B-B14F-4D97-AF65-F5344CB8AC3E}">
        <p14:creationId xmlns:p14="http://schemas.microsoft.com/office/powerpoint/2010/main" xmlns="" val="1917989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5" y="0"/>
            <a:ext cx="7772400" cy="661737"/>
          </a:xfrm>
        </p:spPr>
        <p:txBody>
          <a:bodyPr/>
          <a:lstStyle/>
          <a:p>
            <a:r>
              <a:rPr lang="en-US" dirty="0" smtClean="0"/>
              <a:t>The finished Product: Our solar system</a:t>
            </a:r>
            <a:endParaRPr lang="en-US" dirty="0"/>
          </a:p>
        </p:txBody>
      </p:sp>
      <p:pic>
        <p:nvPicPr>
          <p:cNvPr id="4" name="Content Placeholder 3"/>
          <p:cNvPicPr>
            <a:picLocks noGrp="1" noChangeAspect="1"/>
          </p:cNvPicPr>
          <p:nvPr>
            <p:ph idx="1"/>
          </p:nvPr>
        </p:nvPicPr>
        <p:blipFill>
          <a:blip r:embed="rId2"/>
          <a:stretch>
            <a:fillRect/>
          </a:stretch>
        </p:blipFill>
        <p:spPr>
          <a:xfrm>
            <a:off x="201918" y="583531"/>
            <a:ext cx="8220187" cy="6165141"/>
          </a:xfrm>
          <a:prstGeom prst="rect">
            <a:avLst/>
          </a:prstGeom>
        </p:spPr>
      </p:pic>
      <p:sp>
        <p:nvSpPr>
          <p:cNvPr id="5" name="Left Brace 4"/>
          <p:cNvSpPr/>
          <p:nvPr/>
        </p:nvSpPr>
        <p:spPr>
          <a:xfrm rot="5400000">
            <a:off x="3151678" y="2050919"/>
            <a:ext cx="265885" cy="154906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rot="5400000">
            <a:off x="5552675" y="1237422"/>
            <a:ext cx="330497" cy="3050173"/>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492707" y="2077578"/>
            <a:ext cx="1549067" cy="646331"/>
          </a:xfrm>
          <a:prstGeom prst="rect">
            <a:avLst/>
          </a:prstGeom>
          <a:solidFill>
            <a:schemeClr val="tx1"/>
          </a:solidFill>
          <a:ln>
            <a:solidFill>
              <a:schemeClr val="bg1"/>
            </a:solidFill>
          </a:ln>
        </p:spPr>
        <p:txBody>
          <a:bodyPr wrap="square" rtlCol="0">
            <a:spAutoFit/>
          </a:bodyPr>
          <a:lstStyle/>
          <a:p>
            <a:pPr algn="ctr"/>
            <a:r>
              <a:rPr lang="en-US" dirty="0" smtClean="0">
                <a:solidFill>
                  <a:schemeClr val="bg1"/>
                </a:solidFill>
              </a:rPr>
              <a:t>Terrestrial Planets</a:t>
            </a:r>
            <a:endParaRPr lang="en-US" dirty="0">
              <a:solidFill>
                <a:schemeClr val="bg1"/>
              </a:solidFill>
            </a:endParaRPr>
          </a:p>
        </p:txBody>
      </p:sp>
      <p:sp>
        <p:nvSpPr>
          <p:cNvPr id="8" name="TextBox 7"/>
          <p:cNvSpPr txBox="1"/>
          <p:nvPr/>
        </p:nvSpPr>
        <p:spPr>
          <a:xfrm>
            <a:off x="4943389" y="1982329"/>
            <a:ext cx="1549067" cy="369332"/>
          </a:xfrm>
          <a:prstGeom prst="rect">
            <a:avLst/>
          </a:prstGeom>
          <a:solidFill>
            <a:schemeClr val="tx1"/>
          </a:solidFill>
          <a:ln>
            <a:solidFill>
              <a:schemeClr val="bg1"/>
            </a:solidFill>
          </a:ln>
        </p:spPr>
        <p:txBody>
          <a:bodyPr wrap="square" rtlCol="0">
            <a:spAutoFit/>
          </a:bodyPr>
          <a:lstStyle/>
          <a:p>
            <a:pPr algn="ctr"/>
            <a:r>
              <a:rPr lang="en-US" dirty="0" smtClean="0">
                <a:solidFill>
                  <a:schemeClr val="bg1"/>
                </a:solidFill>
              </a:rPr>
              <a:t>Gas Giants</a:t>
            </a:r>
            <a:endParaRPr lang="en-US" dirty="0">
              <a:solidFill>
                <a:schemeClr val="bg1"/>
              </a:solidFill>
            </a:endParaRPr>
          </a:p>
        </p:txBody>
      </p:sp>
      <p:sp>
        <p:nvSpPr>
          <p:cNvPr id="9" name="TextBox 8"/>
          <p:cNvSpPr txBox="1"/>
          <p:nvPr/>
        </p:nvSpPr>
        <p:spPr>
          <a:xfrm>
            <a:off x="974558" y="5510463"/>
            <a:ext cx="3207609" cy="369332"/>
          </a:xfrm>
          <a:prstGeom prst="rect">
            <a:avLst/>
          </a:prstGeom>
          <a:noFill/>
        </p:spPr>
        <p:txBody>
          <a:bodyPr wrap="none" rtlCol="0">
            <a:spAutoFit/>
          </a:bodyPr>
          <a:lstStyle/>
          <a:p>
            <a:r>
              <a:rPr lang="en-US" dirty="0" smtClean="0">
                <a:solidFill>
                  <a:schemeClr val="bg1"/>
                </a:solidFill>
              </a:rPr>
              <a:t>Label the diagram in your notes.</a:t>
            </a:r>
            <a:endParaRPr lang="en-US" dirty="0">
              <a:solidFill>
                <a:schemeClr val="bg1"/>
              </a:solidFill>
            </a:endParaRPr>
          </a:p>
        </p:txBody>
      </p:sp>
    </p:spTree>
    <p:extLst>
      <p:ext uri="{BB962C8B-B14F-4D97-AF65-F5344CB8AC3E}">
        <p14:creationId xmlns:p14="http://schemas.microsoft.com/office/powerpoint/2010/main" xmlns="" val="15149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Current Construction of our Solar System</a:t>
            </a:r>
            <a:endParaRPr lang="en-US" sz="3600" dirty="0"/>
          </a:p>
        </p:txBody>
      </p:sp>
      <p:sp>
        <p:nvSpPr>
          <p:cNvPr id="3" name="Content Placeholder 2"/>
          <p:cNvSpPr>
            <a:spLocks noGrp="1"/>
          </p:cNvSpPr>
          <p:nvPr>
            <p:ph idx="1"/>
          </p:nvPr>
        </p:nvSpPr>
        <p:spPr/>
        <p:txBody>
          <a:bodyPr/>
          <a:lstStyle/>
          <a:p>
            <a:endParaRPr lang="en-US" dirty="0"/>
          </a:p>
        </p:txBody>
      </p:sp>
      <p:pic>
        <p:nvPicPr>
          <p:cNvPr id="9" name="Picture 8"/>
          <p:cNvPicPr>
            <a:picLocks noChangeAspect="1"/>
          </p:cNvPicPr>
          <p:nvPr/>
        </p:nvPicPr>
        <p:blipFill>
          <a:blip r:embed="rId2">
            <a:extLst>
              <a:ext uri="{BEBA8EAE-BF5A-486C-A8C5-ECC9F3942E4B}">
                <a14:imgProps xmlns:a14="http://schemas.microsoft.com/office/drawing/2010/main" xmlns="">
                  <a14:imgLayer r:embed="rId3">
                    <a14:imgEffect>
                      <a14:backgroundRemoval t="1900" b="100000" l="0" r="99690"/>
                    </a14:imgEffect>
                  </a14:imgLayer>
                </a14:imgProps>
              </a:ext>
            </a:extLst>
          </a:blip>
          <a:stretch>
            <a:fillRect/>
          </a:stretch>
        </p:blipFill>
        <p:spPr>
          <a:xfrm>
            <a:off x="0" y="2065867"/>
            <a:ext cx="9144000" cy="3280283"/>
          </a:xfrm>
          <a:prstGeom prst="rect">
            <a:avLst/>
          </a:prstGeom>
        </p:spPr>
      </p:pic>
    </p:spTree>
    <p:extLst>
      <p:ext uri="{BB962C8B-B14F-4D97-AF65-F5344CB8AC3E}">
        <p14:creationId xmlns:p14="http://schemas.microsoft.com/office/powerpoint/2010/main" xmlns="" val="411841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946" y="609601"/>
            <a:ext cx="3296653" cy="1456267"/>
          </a:xfrm>
        </p:spPr>
        <p:txBody>
          <a:bodyPr/>
          <a:lstStyle/>
          <a:p>
            <a:r>
              <a:rPr lang="en-US" dirty="0" smtClean="0"/>
              <a:t>Summarize the Steps</a:t>
            </a:r>
            <a:endParaRPr lang="en-US" dirty="0"/>
          </a:p>
        </p:txBody>
      </p:sp>
      <p:sp>
        <p:nvSpPr>
          <p:cNvPr id="3" name="Content Placeholder 2"/>
          <p:cNvSpPr>
            <a:spLocks noGrp="1"/>
          </p:cNvSpPr>
          <p:nvPr>
            <p:ph idx="1"/>
          </p:nvPr>
        </p:nvSpPr>
        <p:spPr>
          <a:xfrm>
            <a:off x="5077326" y="2142068"/>
            <a:ext cx="3152274" cy="2814943"/>
          </a:xfrm>
        </p:spPr>
        <p:txBody>
          <a:bodyPr>
            <a:normAutofit/>
          </a:bodyPr>
          <a:lstStyle/>
          <a:p>
            <a:r>
              <a:rPr lang="en-US" sz="2800" dirty="0" smtClean="0"/>
              <a:t>Review your notes and Summarize the steps of the formation of the solar system.</a:t>
            </a:r>
            <a:endParaRPr lang="en-US" sz="2800" dirty="0"/>
          </a:p>
        </p:txBody>
      </p:sp>
      <p:pic>
        <p:nvPicPr>
          <p:cNvPr id="4" name="Picture 3"/>
          <p:cNvPicPr>
            <a:picLocks noChangeAspect="1"/>
          </p:cNvPicPr>
          <p:nvPr/>
        </p:nvPicPr>
        <p:blipFill>
          <a:blip r:embed="rId2"/>
          <a:stretch>
            <a:fillRect/>
          </a:stretch>
        </p:blipFill>
        <p:spPr>
          <a:xfrm>
            <a:off x="259105" y="272530"/>
            <a:ext cx="4552684" cy="6236553"/>
          </a:xfrm>
          <a:prstGeom prst="rect">
            <a:avLst/>
          </a:prstGeom>
        </p:spPr>
      </p:pic>
      <p:sp>
        <p:nvSpPr>
          <p:cNvPr id="5" name="Rectangle 4"/>
          <p:cNvSpPr/>
          <p:nvPr/>
        </p:nvSpPr>
        <p:spPr>
          <a:xfrm>
            <a:off x="565484" y="1612232"/>
            <a:ext cx="565484" cy="453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6" name="Rectangle 5"/>
          <p:cNvSpPr/>
          <p:nvPr/>
        </p:nvSpPr>
        <p:spPr>
          <a:xfrm>
            <a:off x="3963563" y="1734777"/>
            <a:ext cx="565484" cy="453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7" name="Rectangle 6"/>
          <p:cNvSpPr/>
          <p:nvPr/>
        </p:nvSpPr>
        <p:spPr>
          <a:xfrm>
            <a:off x="578356" y="2903304"/>
            <a:ext cx="565484" cy="453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a:t>
            </a:r>
          </a:p>
        </p:txBody>
      </p:sp>
      <p:sp>
        <p:nvSpPr>
          <p:cNvPr id="8" name="Rectangle 7"/>
          <p:cNvSpPr/>
          <p:nvPr/>
        </p:nvSpPr>
        <p:spPr>
          <a:xfrm>
            <a:off x="4246305" y="3163988"/>
            <a:ext cx="565484" cy="453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a:t>
            </a:r>
          </a:p>
        </p:txBody>
      </p:sp>
      <p:sp>
        <p:nvSpPr>
          <p:cNvPr id="9" name="Rectangle 8"/>
          <p:cNvSpPr/>
          <p:nvPr/>
        </p:nvSpPr>
        <p:spPr>
          <a:xfrm>
            <a:off x="2642937" y="5771147"/>
            <a:ext cx="565484" cy="4536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a:t>
            </a:r>
            <a:endParaRPr lang="en-US" dirty="0">
              <a:solidFill>
                <a:schemeClr val="bg1"/>
              </a:solidFill>
            </a:endParaRPr>
          </a:p>
        </p:txBody>
      </p:sp>
    </p:spTree>
    <p:extLst>
      <p:ext uri="{BB962C8B-B14F-4D97-AF65-F5344CB8AC3E}">
        <p14:creationId xmlns:p14="http://schemas.microsoft.com/office/powerpoint/2010/main" xmlns="" val="332433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2"/>
            <a:ext cx="7772400" cy="961504"/>
          </a:xfrm>
        </p:spPr>
        <p:txBody>
          <a:bodyPr/>
          <a:lstStyle/>
          <a:p>
            <a:r>
              <a:rPr lang="en-US" dirty="0" smtClean="0"/>
              <a:t>The Steps to Forming a Solar System</a:t>
            </a:r>
            <a:endParaRPr lang="en-US" dirty="0"/>
          </a:p>
        </p:txBody>
      </p:sp>
      <p:sp>
        <p:nvSpPr>
          <p:cNvPr id="3" name="Content Placeholder 2"/>
          <p:cNvSpPr>
            <a:spLocks noGrp="1"/>
          </p:cNvSpPr>
          <p:nvPr>
            <p:ph idx="1"/>
          </p:nvPr>
        </p:nvSpPr>
        <p:spPr>
          <a:xfrm>
            <a:off x="457200" y="1463040"/>
            <a:ext cx="5546558" cy="4838007"/>
          </a:xfrm>
        </p:spPr>
        <p:txBody>
          <a:bodyPr>
            <a:noAutofit/>
          </a:bodyPr>
          <a:lstStyle/>
          <a:p>
            <a:r>
              <a:rPr lang="en-US" sz="2800" dirty="0" smtClean="0"/>
              <a:t>Occurring over the course of millions or billions of years, the formation of a solar system progresses through these stages:</a:t>
            </a:r>
          </a:p>
          <a:p>
            <a:pPr marL="342900" indent="-342900">
              <a:buAutoNum type="arabicPeriod"/>
            </a:pPr>
            <a:r>
              <a:rPr lang="en-US" sz="2800" dirty="0" smtClean="0"/>
              <a:t>Solar Nebula</a:t>
            </a:r>
          </a:p>
          <a:p>
            <a:pPr marL="342900" indent="-342900">
              <a:buAutoNum type="arabicPeriod"/>
            </a:pPr>
            <a:r>
              <a:rPr lang="en-US" sz="2800" dirty="0" smtClean="0"/>
              <a:t>Formation of the Protoplanetary Disk</a:t>
            </a:r>
          </a:p>
          <a:p>
            <a:pPr marL="342900" indent="-342900">
              <a:buAutoNum type="arabicPeriod"/>
            </a:pPr>
            <a:r>
              <a:rPr lang="en-US" sz="2800" dirty="0" smtClean="0"/>
              <a:t>Formation of </a:t>
            </a:r>
            <a:r>
              <a:rPr lang="en-US" sz="2800" dirty="0" err="1" smtClean="0"/>
              <a:t>Planetesimals</a:t>
            </a:r>
            <a:endParaRPr lang="en-US" sz="2800" dirty="0" smtClean="0"/>
          </a:p>
          <a:p>
            <a:pPr marL="342900" indent="-342900">
              <a:buAutoNum type="arabicPeriod"/>
            </a:pPr>
            <a:r>
              <a:rPr lang="en-US" sz="2800" dirty="0" smtClean="0"/>
              <a:t>Formation of </a:t>
            </a:r>
            <a:r>
              <a:rPr lang="en-US" sz="2800" dirty="0" err="1" smtClean="0"/>
              <a:t>Protoplanets</a:t>
            </a:r>
            <a:endParaRPr lang="en-US" sz="2800" dirty="0" smtClean="0"/>
          </a:p>
          <a:p>
            <a:pPr marL="342900" indent="-342900">
              <a:buAutoNum type="arabicPeriod"/>
            </a:pPr>
            <a:r>
              <a:rPr lang="en-US" sz="2800" dirty="0" smtClean="0"/>
              <a:t>Cooling into stability</a:t>
            </a:r>
            <a:endParaRPr lang="en-US" sz="2800" dirty="0"/>
          </a:p>
        </p:txBody>
      </p:sp>
      <p:pic>
        <p:nvPicPr>
          <p:cNvPr id="4" name="Picture 3"/>
          <p:cNvPicPr>
            <a:picLocks noChangeAspect="1"/>
          </p:cNvPicPr>
          <p:nvPr/>
        </p:nvPicPr>
        <p:blipFill>
          <a:blip r:embed="rId2"/>
          <a:stretch>
            <a:fillRect/>
          </a:stretch>
        </p:blipFill>
        <p:spPr>
          <a:xfrm>
            <a:off x="5874418" y="1344028"/>
            <a:ext cx="3162153" cy="5333498"/>
          </a:xfrm>
          <a:prstGeom prst="rect">
            <a:avLst/>
          </a:prstGeom>
        </p:spPr>
      </p:pic>
    </p:spTree>
    <p:extLst>
      <p:ext uri="{BB962C8B-B14F-4D97-AF65-F5344CB8AC3E}">
        <p14:creationId xmlns:p14="http://schemas.microsoft.com/office/powerpoint/2010/main" xmlns="" val="3677506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80"/>
            <a:ext cx="7772400" cy="641683"/>
          </a:xfrm>
        </p:spPr>
        <p:txBody>
          <a:bodyPr/>
          <a:lstStyle/>
          <a:p>
            <a:r>
              <a:rPr lang="en-US" dirty="0" smtClean="0"/>
              <a:t>Step 1: Formation of Solar Nebulae</a:t>
            </a:r>
            <a:endParaRPr lang="en-US" dirty="0"/>
          </a:p>
        </p:txBody>
      </p:sp>
      <p:sp>
        <p:nvSpPr>
          <p:cNvPr id="3" name="Content Placeholder 2"/>
          <p:cNvSpPr>
            <a:spLocks noGrp="1"/>
          </p:cNvSpPr>
          <p:nvPr>
            <p:ph idx="1"/>
          </p:nvPr>
        </p:nvSpPr>
        <p:spPr>
          <a:xfrm>
            <a:off x="457200" y="938463"/>
            <a:ext cx="7772400" cy="5354053"/>
          </a:xfrm>
        </p:spPr>
        <p:txBody>
          <a:bodyPr>
            <a:normAutofit fontScale="92500"/>
          </a:bodyPr>
          <a:lstStyle/>
          <a:p>
            <a:r>
              <a:rPr lang="en-US" sz="2800" dirty="0" smtClean="0"/>
              <a:t>Several thousand to millions of years after the Big Bang, matter was not distributed equally throughout the young universe.</a:t>
            </a:r>
          </a:p>
          <a:p>
            <a:r>
              <a:rPr lang="en-US" sz="2800" dirty="0" smtClean="0"/>
              <a:t>During what is known as the </a:t>
            </a:r>
            <a:r>
              <a:rPr lang="en-US" sz="2800" dirty="0"/>
              <a:t>Recombination Era, “universe had cooled to a temperature of about 5,000 degrees Fahrenheit (2,700 degrees Celsius), cool enough for electrons and protons to “recombine” into hydrogen </a:t>
            </a:r>
            <a:r>
              <a:rPr lang="en-US" sz="2800" dirty="0" smtClean="0"/>
              <a:t>atoms”. (space.com)</a:t>
            </a:r>
          </a:p>
          <a:p>
            <a:r>
              <a:rPr lang="en-US" sz="2800" dirty="0" smtClean="0"/>
              <a:t>There were regions in space where matter collected, forming denser areas of basic elemental gases, made primarily out of hydrogen &amp; maybe helium.</a:t>
            </a:r>
          </a:p>
          <a:p>
            <a:r>
              <a:rPr lang="en-US" sz="2800" dirty="0" smtClean="0"/>
              <a:t>These clouds are called nebula (plural, nebulae).</a:t>
            </a:r>
            <a:endParaRPr lang="en-US" sz="2800" dirty="0"/>
          </a:p>
        </p:txBody>
      </p:sp>
    </p:spTree>
    <p:extLst>
      <p:ext uri="{BB962C8B-B14F-4D97-AF65-F5344CB8AC3E}">
        <p14:creationId xmlns:p14="http://schemas.microsoft.com/office/powerpoint/2010/main" xmlns="" val="4269555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05"/>
            <a:ext cx="7772400" cy="1873363"/>
          </a:xfrm>
        </p:spPr>
        <p:txBody>
          <a:bodyPr>
            <a:normAutofit/>
          </a:bodyPr>
          <a:lstStyle/>
          <a:p>
            <a:r>
              <a:rPr lang="en-US" dirty="0" smtClean="0"/>
              <a:t>Penzias and Wilson: Discovered Cosmic background radiation, pictured below, illustrating the distribution of energy &amp; Matter in the early universe.</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xmlns="">
                  <a14:imgLayer r:embed="rId3">
                    <a14:imgEffect>
                      <a14:backgroundRemoval t="0" b="100000" l="0" r="100000"/>
                    </a14:imgEffect>
                  </a14:imgLayer>
                </a14:imgProps>
              </a:ext>
            </a:extLst>
          </a:blip>
          <a:stretch>
            <a:fillRect/>
          </a:stretch>
        </p:blipFill>
        <p:spPr>
          <a:xfrm>
            <a:off x="1006640" y="2911598"/>
            <a:ext cx="7339349" cy="3669675"/>
          </a:xfrm>
          <a:prstGeom prst="rect">
            <a:avLst/>
          </a:prstGeom>
        </p:spPr>
      </p:pic>
      <p:sp>
        <p:nvSpPr>
          <p:cNvPr id="5" name="TextBox 4"/>
          <p:cNvSpPr txBox="1"/>
          <p:nvPr/>
        </p:nvSpPr>
        <p:spPr>
          <a:xfrm>
            <a:off x="317835" y="2065868"/>
            <a:ext cx="8407066" cy="1200329"/>
          </a:xfrm>
          <a:prstGeom prst="rect">
            <a:avLst/>
          </a:prstGeom>
          <a:noFill/>
        </p:spPr>
        <p:txBody>
          <a:bodyPr wrap="square" rtlCol="0">
            <a:spAutoFit/>
          </a:bodyPr>
          <a:lstStyle/>
          <a:p>
            <a:r>
              <a:rPr lang="en-US" sz="2400" dirty="0" smtClean="0"/>
              <a:t>Cosmic background radiation (CMB): This is microwave radiation, the byproduct of the formation of matter created after the </a:t>
            </a:r>
            <a:r>
              <a:rPr lang="en-US" sz="2400" dirty="0"/>
              <a:t>B</a:t>
            </a:r>
            <a:r>
              <a:rPr lang="en-US" sz="2400" dirty="0" smtClean="0"/>
              <a:t>ig Bang. </a:t>
            </a:r>
            <a:endParaRPr lang="en-US" sz="2400" dirty="0"/>
          </a:p>
        </p:txBody>
      </p:sp>
    </p:spTree>
    <p:extLst>
      <p:ext uri="{BB962C8B-B14F-4D97-AF65-F5344CB8AC3E}">
        <p14:creationId xmlns:p14="http://schemas.microsoft.com/office/powerpoint/2010/main" xmlns="" val="942047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7150" y="1512334"/>
            <a:ext cx="6858000" cy="5257800"/>
          </a:xfrm>
          <a:prstGeom prst="rect">
            <a:avLst/>
          </a:prstGeom>
        </p:spPr>
      </p:pic>
      <p:sp>
        <p:nvSpPr>
          <p:cNvPr id="2" name="Title 1"/>
          <p:cNvSpPr>
            <a:spLocks noGrp="1"/>
          </p:cNvSpPr>
          <p:nvPr>
            <p:ph type="title"/>
          </p:nvPr>
        </p:nvSpPr>
        <p:spPr>
          <a:xfrm>
            <a:off x="457200" y="150261"/>
            <a:ext cx="7772400" cy="1456267"/>
          </a:xfrm>
        </p:spPr>
        <p:txBody>
          <a:bodyPr/>
          <a:lstStyle/>
          <a:p>
            <a:r>
              <a:rPr lang="en-US" dirty="0"/>
              <a:t>Progression of the CMB images through the course of the last 50 years.</a:t>
            </a:r>
            <a:br>
              <a:rPr lang="en-US" dirty="0"/>
            </a:br>
            <a:endParaRPr lang="en-US" dirty="0"/>
          </a:p>
        </p:txBody>
      </p:sp>
      <p:grpSp>
        <p:nvGrpSpPr>
          <p:cNvPr id="11" name="Group 10"/>
          <p:cNvGrpSpPr/>
          <p:nvPr/>
        </p:nvGrpSpPr>
        <p:grpSpPr>
          <a:xfrm>
            <a:off x="1708484" y="1130968"/>
            <a:ext cx="7431216" cy="3417700"/>
            <a:chOff x="3222116" y="3638550"/>
            <a:chExt cx="5921884" cy="2990850"/>
          </a:xfrm>
        </p:grpSpPr>
        <p:pic>
          <p:nvPicPr>
            <p:cNvPr id="4" name="Picture 3"/>
            <p:cNvPicPr>
              <a:picLocks noChangeAspect="1"/>
            </p:cNvPicPr>
            <p:nvPr/>
          </p:nvPicPr>
          <p:blipFill>
            <a:blip r:embed="rId3">
              <a:extLst>
                <a:ext uri="{BEBA8EAE-BF5A-486C-A8C5-ECC9F3942E4B}">
                  <a14:imgProps xmlns:a14="http://schemas.microsoft.com/office/drawing/2010/main" xmlns="">
                    <a14:imgLayer r:embed="rId4">
                      <a14:imgEffect>
                        <a14:backgroundRemoval t="0" b="99000" l="253" r="99495"/>
                      </a14:imgEffect>
                    </a14:imgLayer>
                  </a14:imgProps>
                </a:ext>
              </a:extLst>
            </a:blip>
            <a:stretch>
              <a:fillRect/>
            </a:stretch>
          </p:blipFill>
          <p:spPr>
            <a:xfrm>
              <a:off x="3222116" y="3638550"/>
              <a:ext cx="5921884" cy="2990850"/>
            </a:xfrm>
            <a:prstGeom prst="rect">
              <a:avLst/>
            </a:prstGeom>
          </p:spPr>
        </p:pic>
        <p:sp>
          <p:nvSpPr>
            <p:cNvPr id="5" name="TextBox 4"/>
            <p:cNvSpPr txBox="1"/>
            <p:nvPr/>
          </p:nvSpPr>
          <p:spPr>
            <a:xfrm>
              <a:off x="4019550" y="5791201"/>
              <a:ext cx="4834400" cy="369332"/>
            </a:xfrm>
            <a:prstGeom prst="rect">
              <a:avLst/>
            </a:prstGeom>
            <a:noFill/>
          </p:spPr>
          <p:txBody>
            <a:bodyPr wrap="none" rtlCol="0">
              <a:spAutoFit/>
            </a:bodyPr>
            <a:lstStyle/>
            <a:p>
              <a:r>
                <a:rPr lang="en-US" dirty="0" smtClean="0">
                  <a:solidFill>
                    <a:schemeClr val="bg1"/>
                  </a:solidFill>
                </a:rPr>
                <a:t>Image produced by Europe’s Plank mission (2013)</a:t>
              </a:r>
              <a:endParaRPr lang="en-US" dirty="0">
                <a:solidFill>
                  <a:schemeClr val="bg1"/>
                </a:solidFill>
              </a:endParaRPr>
            </a:p>
          </p:txBody>
        </p:sp>
      </p:grpSp>
    </p:spTree>
    <p:extLst>
      <p:ext uri="{BB962C8B-B14F-4D97-AF65-F5344CB8AC3E}">
        <p14:creationId xmlns:p14="http://schemas.microsoft.com/office/powerpoint/2010/main" xmlns="" val="367070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749"/>
            <a:ext cx="7772400" cy="761998"/>
          </a:xfrm>
        </p:spPr>
        <p:txBody>
          <a:bodyPr/>
          <a:lstStyle/>
          <a:p>
            <a:r>
              <a:rPr lang="en-US" dirty="0" smtClean="0"/>
              <a:t>Step 1 (continued)</a:t>
            </a:r>
            <a:endParaRPr lang="en-US" dirty="0"/>
          </a:p>
        </p:txBody>
      </p:sp>
      <p:sp>
        <p:nvSpPr>
          <p:cNvPr id="3" name="Content Placeholder 2"/>
          <p:cNvSpPr>
            <a:spLocks noGrp="1"/>
          </p:cNvSpPr>
          <p:nvPr>
            <p:ph idx="1"/>
          </p:nvPr>
        </p:nvSpPr>
        <p:spPr>
          <a:xfrm>
            <a:off x="457200" y="1046747"/>
            <a:ext cx="7772400" cy="5239753"/>
          </a:xfrm>
        </p:spPr>
        <p:txBody>
          <a:bodyPr>
            <a:normAutofit lnSpcReduction="10000"/>
          </a:bodyPr>
          <a:lstStyle/>
          <a:p>
            <a:r>
              <a:rPr lang="en-US" sz="2800" dirty="0" smtClean="0"/>
              <a:t>After matter cooled and the first elements were created, the gravitational pull of the individual atoms started drawing closer to other atoms, forming groups, eventually forming clouds of hydrogen, deuterium, and helium.</a:t>
            </a:r>
          </a:p>
          <a:p>
            <a:r>
              <a:rPr lang="en-US" sz="2800" dirty="0" smtClean="0"/>
              <a:t>Given millions (maybe close to 500 million) of years, these coalesced into nebulae.</a:t>
            </a:r>
          </a:p>
          <a:p>
            <a:r>
              <a:rPr lang="en-US" sz="2800" dirty="0" smtClean="0"/>
              <a:t>A </a:t>
            </a:r>
            <a:r>
              <a:rPr lang="en-US" sz="2800" u="sng" dirty="0" smtClean="0"/>
              <a:t>nebula is a large cloud of gas and dust, spread over very large areas of space</a:t>
            </a:r>
            <a:r>
              <a:rPr lang="en-US" sz="2800" dirty="0" smtClean="0"/>
              <a:t>.</a:t>
            </a:r>
          </a:p>
          <a:p>
            <a:r>
              <a:rPr lang="en-US" sz="2800" dirty="0" smtClean="0"/>
              <a:t>Nebula can reach 100 light years in diameter!</a:t>
            </a:r>
          </a:p>
          <a:p>
            <a:r>
              <a:rPr lang="en-US" sz="2800" dirty="0"/>
              <a:t>It is largely confirmed that </a:t>
            </a:r>
            <a:r>
              <a:rPr lang="en-US" sz="2800" u="sng" dirty="0"/>
              <a:t>nebula create stars</a:t>
            </a:r>
            <a:r>
              <a:rPr lang="en-US" sz="2800" dirty="0" smtClean="0"/>
              <a:t>.</a:t>
            </a:r>
            <a:endParaRPr lang="en-US" sz="2800" dirty="0"/>
          </a:p>
        </p:txBody>
      </p:sp>
    </p:spTree>
    <p:extLst>
      <p:ext uri="{BB962C8B-B14F-4D97-AF65-F5344CB8AC3E}">
        <p14:creationId xmlns:p14="http://schemas.microsoft.com/office/powerpoint/2010/main" xmlns="" val="1353301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29" y="-58059"/>
            <a:ext cx="7772400" cy="1456267"/>
          </a:xfrm>
        </p:spPr>
        <p:txBody>
          <a:bodyPr/>
          <a:lstStyle/>
          <a:p>
            <a:r>
              <a:rPr lang="en-US" dirty="0" smtClean="0"/>
              <a:t>Solar </a:t>
            </a:r>
            <a:r>
              <a:rPr lang="en-US" dirty="0" err="1" smtClean="0"/>
              <a:t>NebulaE</a:t>
            </a:r>
            <a:endParaRPr lang="en-US" dirty="0"/>
          </a:p>
        </p:txBody>
      </p:sp>
      <p:grpSp>
        <p:nvGrpSpPr>
          <p:cNvPr id="19" name="Group 18"/>
          <p:cNvGrpSpPr/>
          <p:nvPr/>
        </p:nvGrpSpPr>
        <p:grpSpPr>
          <a:xfrm>
            <a:off x="167953" y="1071790"/>
            <a:ext cx="4716229" cy="3114598"/>
            <a:chOff x="274871" y="1809750"/>
            <a:chExt cx="4716229" cy="3114598"/>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4871" y="1809750"/>
              <a:ext cx="4716229" cy="3114598"/>
            </a:xfrm>
            <a:prstGeom prst="rect">
              <a:avLst/>
            </a:prstGeom>
          </p:spPr>
        </p:pic>
        <p:sp>
          <p:nvSpPr>
            <p:cNvPr id="6" name="TextBox 5"/>
            <p:cNvSpPr txBox="1"/>
            <p:nvPr/>
          </p:nvSpPr>
          <p:spPr>
            <a:xfrm>
              <a:off x="1219200" y="4229100"/>
              <a:ext cx="1238929" cy="369332"/>
            </a:xfrm>
            <a:prstGeom prst="rect">
              <a:avLst/>
            </a:prstGeom>
            <a:noFill/>
          </p:spPr>
          <p:txBody>
            <a:bodyPr wrap="none" rtlCol="0">
              <a:spAutoFit/>
            </a:bodyPr>
            <a:lstStyle/>
            <a:p>
              <a:r>
                <a:rPr lang="en-US" dirty="0" smtClean="0"/>
                <a:t>Ant Nebula</a:t>
              </a:r>
              <a:endParaRPr lang="en-US" dirty="0"/>
            </a:p>
          </p:txBody>
        </p:sp>
      </p:grpSp>
      <p:grpSp>
        <p:nvGrpSpPr>
          <p:cNvPr id="18" name="Group 17"/>
          <p:cNvGrpSpPr/>
          <p:nvPr/>
        </p:nvGrpSpPr>
        <p:grpSpPr>
          <a:xfrm>
            <a:off x="4482185" y="396389"/>
            <a:ext cx="4114121" cy="2571325"/>
            <a:chOff x="4691735" y="344056"/>
            <a:chExt cx="4114121" cy="2571325"/>
          </a:xfrm>
        </p:grpSpPr>
        <p:pic>
          <p:nvPicPr>
            <p:cNvPr id="7" name="Picture 6"/>
            <p:cNvPicPr>
              <a:picLocks noChangeAspect="1"/>
            </p:cNvPicPr>
            <p:nvPr/>
          </p:nvPicPr>
          <p:blipFill>
            <a:blip r:embed="rId3"/>
            <a:stretch>
              <a:fillRect/>
            </a:stretch>
          </p:blipFill>
          <p:spPr>
            <a:xfrm>
              <a:off x="4691735" y="344056"/>
              <a:ext cx="4114121" cy="2571325"/>
            </a:xfrm>
            <a:prstGeom prst="rect">
              <a:avLst/>
            </a:prstGeom>
          </p:spPr>
        </p:pic>
        <p:sp>
          <p:nvSpPr>
            <p:cNvPr id="8" name="TextBox 7"/>
            <p:cNvSpPr txBox="1"/>
            <p:nvPr/>
          </p:nvSpPr>
          <p:spPr>
            <a:xfrm>
              <a:off x="5676900" y="2343150"/>
              <a:ext cx="1727396" cy="369332"/>
            </a:xfrm>
            <a:prstGeom prst="rect">
              <a:avLst/>
            </a:prstGeom>
            <a:noFill/>
          </p:spPr>
          <p:txBody>
            <a:bodyPr wrap="none" rtlCol="0">
              <a:spAutoFit/>
            </a:bodyPr>
            <a:lstStyle/>
            <a:p>
              <a:r>
                <a:rPr lang="en-US" dirty="0" smtClean="0"/>
                <a:t>Butterfly Nebula</a:t>
              </a:r>
              <a:endParaRPr lang="en-US" dirty="0"/>
            </a:p>
          </p:txBody>
        </p:sp>
      </p:grpSp>
      <p:grpSp>
        <p:nvGrpSpPr>
          <p:cNvPr id="15" name="Group 14"/>
          <p:cNvGrpSpPr/>
          <p:nvPr/>
        </p:nvGrpSpPr>
        <p:grpSpPr>
          <a:xfrm>
            <a:off x="2161345" y="3859969"/>
            <a:ext cx="3012084" cy="2995612"/>
            <a:chOff x="2923345" y="3879018"/>
            <a:chExt cx="3012084" cy="2995612"/>
          </a:xfrm>
        </p:grpSpPr>
        <p:pic>
          <p:nvPicPr>
            <p:cNvPr id="10" name="Picture 9"/>
            <p:cNvPicPr>
              <a:picLocks noChangeAspect="1"/>
            </p:cNvPicPr>
            <p:nvPr/>
          </p:nvPicPr>
          <p:blipFill>
            <a:blip r:embed="rId4"/>
            <a:stretch>
              <a:fillRect/>
            </a:stretch>
          </p:blipFill>
          <p:spPr>
            <a:xfrm>
              <a:off x="2923345" y="3879018"/>
              <a:ext cx="3012084" cy="2995612"/>
            </a:xfrm>
            <a:prstGeom prst="rect">
              <a:avLst/>
            </a:prstGeom>
          </p:spPr>
        </p:pic>
        <p:sp>
          <p:nvSpPr>
            <p:cNvPr id="11" name="TextBox 10"/>
            <p:cNvSpPr txBox="1"/>
            <p:nvPr/>
          </p:nvSpPr>
          <p:spPr>
            <a:xfrm>
              <a:off x="3067050" y="6429374"/>
              <a:ext cx="1826206" cy="369332"/>
            </a:xfrm>
            <a:prstGeom prst="rect">
              <a:avLst/>
            </a:prstGeom>
            <a:noFill/>
          </p:spPr>
          <p:txBody>
            <a:bodyPr wrap="none" rtlCol="0">
              <a:spAutoFit/>
            </a:bodyPr>
            <a:lstStyle/>
            <a:p>
              <a:r>
                <a:rPr lang="en-US" dirty="0" smtClean="0"/>
                <a:t>Hourglass Nebula</a:t>
              </a:r>
              <a:endParaRPr lang="en-US" dirty="0"/>
            </a:p>
          </p:txBody>
        </p:sp>
      </p:grpSp>
      <p:grpSp>
        <p:nvGrpSpPr>
          <p:cNvPr id="17" name="Group 16"/>
          <p:cNvGrpSpPr/>
          <p:nvPr/>
        </p:nvGrpSpPr>
        <p:grpSpPr>
          <a:xfrm>
            <a:off x="4622412" y="2943957"/>
            <a:ext cx="4351180" cy="3263385"/>
            <a:chOff x="4622412" y="2943957"/>
            <a:chExt cx="4351180" cy="3263385"/>
          </a:xfrm>
        </p:grpSpPr>
        <p:pic>
          <p:nvPicPr>
            <p:cNvPr id="14" name="Picture 13"/>
            <p:cNvPicPr>
              <a:picLocks noChangeAspect="1"/>
            </p:cNvPicPr>
            <p:nvPr/>
          </p:nvPicPr>
          <p:blipFill>
            <a:blip r:embed="rId5"/>
            <a:stretch>
              <a:fillRect/>
            </a:stretch>
          </p:blipFill>
          <p:spPr>
            <a:xfrm>
              <a:off x="4622412" y="2943957"/>
              <a:ext cx="4351180" cy="3263385"/>
            </a:xfrm>
            <a:prstGeom prst="rect">
              <a:avLst/>
            </a:prstGeom>
          </p:spPr>
        </p:pic>
        <p:sp>
          <p:nvSpPr>
            <p:cNvPr id="16" name="TextBox 15"/>
            <p:cNvSpPr txBox="1"/>
            <p:nvPr/>
          </p:nvSpPr>
          <p:spPr>
            <a:xfrm>
              <a:off x="5173429" y="5505450"/>
              <a:ext cx="2095445" cy="369332"/>
            </a:xfrm>
            <a:prstGeom prst="rect">
              <a:avLst/>
            </a:prstGeom>
            <a:noFill/>
          </p:spPr>
          <p:txBody>
            <a:bodyPr wrap="none" rtlCol="0">
              <a:spAutoFit/>
            </a:bodyPr>
            <a:lstStyle/>
            <a:p>
              <a:r>
                <a:rPr lang="en-US" dirty="0" smtClean="0"/>
                <a:t>Hand of God Nebula</a:t>
              </a:r>
              <a:endParaRPr lang="en-US" dirty="0"/>
            </a:p>
          </p:txBody>
        </p:sp>
      </p:grpSp>
    </p:spTree>
    <p:extLst>
      <p:ext uri="{BB962C8B-B14F-4D97-AF65-F5344CB8AC3E}">
        <p14:creationId xmlns:p14="http://schemas.microsoft.com/office/powerpoint/2010/main" xmlns="" val="88121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717"/>
            <a:ext cx="7772400" cy="819149"/>
          </a:xfrm>
        </p:spPr>
        <p:txBody>
          <a:bodyPr/>
          <a:lstStyle/>
          <a:p>
            <a:r>
              <a:rPr lang="en-US" dirty="0" smtClean="0"/>
              <a:t>Step 2: Formation of a Protoplanetary Disk</a:t>
            </a:r>
            <a:endParaRPr lang="en-US" dirty="0"/>
          </a:p>
        </p:txBody>
      </p:sp>
      <p:sp>
        <p:nvSpPr>
          <p:cNvPr id="3" name="Content Placeholder 2"/>
          <p:cNvSpPr>
            <a:spLocks noGrp="1"/>
          </p:cNvSpPr>
          <p:nvPr>
            <p:ph idx="1"/>
          </p:nvPr>
        </p:nvSpPr>
        <p:spPr>
          <a:xfrm>
            <a:off x="457200" y="938463"/>
            <a:ext cx="8229600" cy="5714999"/>
          </a:xfrm>
        </p:spPr>
        <p:txBody>
          <a:bodyPr>
            <a:normAutofit fontScale="92500" lnSpcReduction="10000"/>
          </a:bodyPr>
          <a:lstStyle/>
          <a:p>
            <a:r>
              <a:rPr lang="en-US" sz="2800" dirty="0" smtClean="0"/>
              <a:t>The gas molecules within the nebula have gravity that condense into smaller regions with increasing gravity.</a:t>
            </a:r>
          </a:p>
          <a:p>
            <a:r>
              <a:rPr lang="en-US" sz="2800" dirty="0" smtClean="0"/>
              <a:t>The gas, made up of primarily hydrogen and helium, eventually condenses into stars.</a:t>
            </a:r>
          </a:p>
          <a:p>
            <a:r>
              <a:rPr lang="en-US" sz="2800" dirty="0" smtClean="0"/>
              <a:t>These stars have a life cycle, that ends with either supernovas or black holes. (discussed later)</a:t>
            </a:r>
          </a:p>
          <a:p>
            <a:r>
              <a:rPr lang="en-US" sz="2800" u="sng" dirty="0" smtClean="0"/>
              <a:t>Supernovas are exploding stars that sendoff shockwaves that affect nearby regions within nebulae, causing parts to rotate and their gases to condense into their own stars.</a:t>
            </a:r>
          </a:p>
          <a:p>
            <a:r>
              <a:rPr lang="en-US" sz="2800" dirty="0" smtClean="0"/>
              <a:t>When this happens, </a:t>
            </a:r>
            <a:r>
              <a:rPr lang="en-US" sz="2800" u="sng" dirty="0" smtClean="0"/>
              <a:t>nebula clouds are squeezed forming protoplanetary disks</a:t>
            </a:r>
            <a:r>
              <a:rPr lang="en-US" sz="2800" dirty="0" smtClean="0"/>
              <a:t>. </a:t>
            </a:r>
          </a:p>
          <a:p>
            <a:r>
              <a:rPr lang="en-US" sz="2800" u="sng" dirty="0" smtClean="0"/>
              <a:t>A </a:t>
            </a:r>
            <a:r>
              <a:rPr lang="en-US" sz="2800" u="sng" dirty="0"/>
              <a:t>protoplanetary disk is a large, rotating, disk-shaped cloud of dust and gas</a:t>
            </a:r>
            <a:r>
              <a:rPr lang="en-US" sz="2800" u="sng" dirty="0" smtClean="0"/>
              <a:t>.</a:t>
            </a:r>
            <a:endParaRPr lang="en-US" sz="2800" dirty="0"/>
          </a:p>
        </p:txBody>
      </p:sp>
    </p:spTree>
    <p:extLst>
      <p:ext uri="{BB962C8B-B14F-4D97-AF65-F5344CB8AC3E}">
        <p14:creationId xmlns:p14="http://schemas.microsoft.com/office/powerpoint/2010/main" xmlns="" val="17826171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1069</TotalTime>
  <Words>1072</Words>
  <Application>Microsoft Office PowerPoint</Application>
  <PresentationFormat>On-screen Show (4:3)</PresentationFormat>
  <Paragraphs>84</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Celestial</vt:lpstr>
      <vt:lpstr>Nebular Hypothesis THeory</vt:lpstr>
      <vt:lpstr>The Nebular Hypothesis Theory</vt:lpstr>
      <vt:lpstr>The Steps to Forming a Solar System</vt:lpstr>
      <vt:lpstr>Step 1: Formation of Solar Nebulae</vt:lpstr>
      <vt:lpstr>Penzias and Wilson: Discovered Cosmic background radiation, pictured below, illustrating the distribution of energy &amp; Matter in the early universe.</vt:lpstr>
      <vt:lpstr>Progression of the CMB images through the course of the last 50 years. </vt:lpstr>
      <vt:lpstr>Step 1 (continued)</vt:lpstr>
      <vt:lpstr>Solar NebulaE</vt:lpstr>
      <vt:lpstr>Step 2: Formation of a Protoplanetary Disk</vt:lpstr>
      <vt:lpstr>Protoplanetary Disk</vt:lpstr>
      <vt:lpstr>Protoplanetary Disk</vt:lpstr>
      <vt:lpstr>Step 3: Formation of Planetesimals</vt:lpstr>
      <vt:lpstr>Accretion forming a planetesimal</vt:lpstr>
      <vt:lpstr>Step 4: Formation of Protoplanets</vt:lpstr>
      <vt:lpstr>Planets colliding</vt:lpstr>
      <vt:lpstr>The Accretion of Earth</vt:lpstr>
      <vt:lpstr>Collisions of protoplanets moving towards stability </vt:lpstr>
      <vt:lpstr>Step 5: Cooling into a stable Solar system </vt:lpstr>
      <vt:lpstr>Overview of the formation of our solar system</vt:lpstr>
      <vt:lpstr>The finished Product: Our solar system</vt:lpstr>
      <vt:lpstr>The Current Construction of our Solar System</vt:lpstr>
      <vt:lpstr>Summarize the Steps</vt:lpstr>
    </vt:vector>
  </TitlesOfParts>
  <Company>Chandler Unified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Nebular Hypothesis THeory</dc:title>
  <dc:creator>Ives, Keith</dc:creator>
  <cp:lastModifiedBy>DELL</cp:lastModifiedBy>
  <cp:revision>47</cp:revision>
  <dcterms:created xsi:type="dcterms:W3CDTF">2017-08-21T20:07:04Z</dcterms:created>
  <dcterms:modified xsi:type="dcterms:W3CDTF">2018-08-07T04:32:55Z</dcterms:modified>
</cp:coreProperties>
</file>